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4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70" r:id="rId12"/>
    <p:sldId id="268" r:id="rId13"/>
    <p:sldId id="269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58" r:id="rId30"/>
    <p:sldId id="287" r:id="rId31"/>
    <p:sldId id="288" r:id="rId32"/>
    <p:sldId id="289" r:id="rId33"/>
    <p:sldId id="291" r:id="rId34"/>
    <p:sldId id="290" r:id="rId35"/>
    <p:sldId id="292" r:id="rId36"/>
    <p:sldId id="294" r:id="rId37"/>
    <p:sldId id="295" r:id="rId38"/>
    <p:sldId id="296" r:id="rId39"/>
    <p:sldId id="297" r:id="rId40"/>
    <p:sldId id="298" r:id="rId41"/>
    <p:sldId id="299" r:id="rId42"/>
    <p:sldId id="293" r:id="rId4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744D3C"/>
    <a:srgbClr val="FFFF66"/>
    <a:srgbClr val="FF5050"/>
    <a:srgbClr val="99FF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24" autoAdjust="0"/>
    <p:restoredTop sz="94660"/>
  </p:normalViewPr>
  <p:slideViewPr>
    <p:cSldViewPr>
      <p:cViewPr varScale="1">
        <p:scale>
          <a:sx n="126" d="100"/>
          <a:sy n="126" d="100"/>
        </p:scale>
        <p:origin x="-119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5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9CEE593-986D-458A-AB62-F4938C83C7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51B818-22FF-43CD-AB17-9D5A483A29B1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609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SC012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20F6D-2561-4228-9398-7C2B56506F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C9ED97-94D5-4CF0-9CF6-70C282DAFC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9CCEA9-266F-446B-87F0-3B5357810F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6006A7-C5ED-4EAB-8AE4-0B68398F4D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1825625" y="1049338"/>
            <a:ext cx="678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57628"/>
            <a:ext cx="68580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256"/>
            <a:ext cx="8229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>
            <a:lvl1pPr algn="r"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2B276-D4FC-47C5-B9F2-BA4501FA8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D6B4B-CAF5-4B88-AB2D-003E50D2E7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99E16-E49E-4BE6-BD0F-410EA496C2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4FEE7-83DA-47DC-9CB9-2FC7169F50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1548B-BFDF-445E-8038-2E2371DA22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C1EC78-70CE-43ED-AF29-B18EB8A538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C454C3-0D20-41F8-ADD9-EC54E2F1BF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7BEC69-8178-45F9-A937-6A7A412ABC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omic Sans MS" pitchFamily="66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Comic Sans MS" pitchFamily="66" charset="0"/>
              </a:defRPr>
            </a:lvl1pPr>
          </a:lstStyle>
          <a:p>
            <a:pPr>
              <a:defRPr/>
            </a:pPr>
            <a:fld id="{94F698B4-05FD-49F8-849E-3D7E7D285D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omic Sans MS" pitchFamily="66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omic Sans MS" pitchFamily="66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omic Sans MS" pitchFamily="66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omic Sans MS" pitchFamily="66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3124200"/>
            <a:ext cx="7772400" cy="1470025"/>
          </a:xfrm>
        </p:spPr>
        <p:txBody>
          <a:bodyPr/>
          <a:lstStyle/>
          <a:p>
            <a:pPr eaLnBrk="1" hangingPunct="1"/>
            <a:r>
              <a:rPr lang="en-US" sz="4000" dirty="0" err="1" smtClean="0"/>
              <a:t>Transformacije</a:t>
            </a:r>
            <a:endParaRPr lang="en-US" sz="2400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533400"/>
            <a:ext cx="6400800" cy="685800"/>
          </a:xfrm>
        </p:spPr>
        <p:txBody>
          <a:bodyPr/>
          <a:lstStyle/>
          <a:p>
            <a:pPr eaLnBrk="1" hangingPunct="1"/>
            <a:r>
              <a:rPr lang="en-US" smtClean="0"/>
              <a:t>Soft computing</a:t>
            </a:r>
          </a:p>
        </p:txBody>
      </p:sp>
      <p:sp>
        <p:nvSpPr>
          <p:cNvPr id="4100" name="Line 6"/>
          <p:cNvSpPr>
            <a:spLocks noChangeShapeType="1"/>
          </p:cNvSpPr>
          <p:nvPr/>
        </p:nvSpPr>
        <p:spPr bwMode="auto">
          <a:xfrm>
            <a:off x="1981200" y="1295400"/>
            <a:ext cx="678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sr-Latn-RS" dirty="0" smtClean="0"/>
              <a:t>krugova</a:t>
            </a:r>
            <a:endParaRPr lang="en-US" dirty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57200" y="1658938"/>
            <a:ext cx="8229600" cy="4525962"/>
          </a:xfrm>
        </p:spPr>
        <p:txBody>
          <a:bodyPr/>
          <a:lstStyle/>
          <a:p>
            <a:pPr lvl="1" eaLnBrk="1" hangingPunct="1"/>
            <a:endParaRPr lang="en-US" dirty="0" smtClean="0"/>
          </a:p>
          <a:p>
            <a:pPr lvl="1" eaLnBrk="1" hangingPunct="1"/>
            <a:r>
              <a:rPr lang="sr-Latn-RS" dirty="0" smtClean="0"/>
              <a:t>Algoritam:</a:t>
            </a:r>
          </a:p>
          <a:p>
            <a:pPr lvl="2" eaLnBrk="1" hangingPunct="1"/>
            <a:r>
              <a:rPr lang="sr-Latn-RS" dirty="0" smtClean="0"/>
              <a:t>za svaku tačku sa digitalne slike napraviti po jednu kružnicu u Hough prostoru</a:t>
            </a:r>
          </a:p>
          <a:p>
            <a:pPr lvl="2" eaLnBrk="1" hangingPunct="1"/>
            <a:endParaRPr lang="en-US" dirty="0" smtClean="0"/>
          </a:p>
          <a:p>
            <a:pPr lvl="2" eaLnBrk="1" hangingPunct="1"/>
            <a:endParaRPr lang="en-US" dirty="0" smtClean="0"/>
          </a:p>
          <a:p>
            <a:pPr lvl="2" eaLnBrk="1" hangingPunct="1"/>
            <a:endParaRPr lang="en-US" dirty="0" smtClean="0"/>
          </a:p>
          <a:p>
            <a:pPr lvl="2" eaLnBrk="1" hangingPunct="1"/>
            <a:r>
              <a:rPr lang="sr-Latn-RS" dirty="0" smtClean="0"/>
              <a:t>tačka iz hough prostora sa najvećom vrednošću odgovara kružnici u </a:t>
            </a:r>
            <a:r>
              <a:rPr lang="en-US" dirty="0" smtClean="0"/>
              <a:t>‘</a:t>
            </a:r>
            <a:r>
              <a:rPr lang="en-US" dirty="0" err="1" smtClean="0"/>
              <a:t>realnom</a:t>
            </a:r>
            <a:r>
              <a:rPr lang="en-US" dirty="0" smtClean="0"/>
              <a:t>’ </a:t>
            </a:r>
            <a:r>
              <a:rPr lang="sr-Latn-RS" dirty="0" smtClean="0"/>
              <a:t>digitalnom prosotru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sr-Latn-RS" dirty="0" smtClean="0"/>
              <a:t>krugova</a:t>
            </a:r>
            <a:endParaRPr lang="en-US" dirty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676400"/>
            <a:ext cx="3581400" cy="2707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>
            <a:lum bright="40000"/>
          </a:blip>
          <a:srcRect/>
          <a:stretch>
            <a:fillRect/>
          </a:stretch>
        </p:blipFill>
        <p:spPr bwMode="auto">
          <a:xfrm>
            <a:off x="4504665" y="2286000"/>
            <a:ext cx="434994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 cstate="print">
            <a:lum bright="37000"/>
          </a:blip>
          <a:srcRect/>
          <a:stretch>
            <a:fillRect/>
          </a:stretch>
        </p:blipFill>
        <p:spPr bwMode="auto">
          <a:xfrm>
            <a:off x="4495800" y="4495800"/>
            <a:ext cx="4349943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5" cstate="print">
            <a:lum bright="32000"/>
          </a:blip>
          <a:srcRect/>
          <a:stretch>
            <a:fillRect/>
          </a:stretch>
        </p:blipFill>
        <p:spPr bwMode="auto">
          <a:xfrm>
            <a:off x="145856" y="4495800"/>
            <a:ext cx="434994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838200" y="1752600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digitlna slika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24400" y="1752600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Slike hough prostora za različite R</a:t>
            </a:r>
            <a:endParaRPr lang="en-US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sr-Latn-RS" dirty="0" smtClean="0"/>
              <a:t>krugova</a:t>
            </a:r>
            <a:r>
              <a:rPr lang="en-US" dirty="0" smtClean="0"/>
              <a:t> - </a:t>
            </a:r>
            <a:r>
              <a:rPr lang="en-US" dirty="0" err="1" smtClean="0"/>
              <a:t>algoritam</a:t>
            </a:r>
            <a:endParaRPr lang="en-US" dirty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228600" y="2819400"/>
            <a:ext cx="8610600" cy="381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public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void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addPoint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x,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y)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{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(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r=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rMin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; r&lt;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rMax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; r++){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for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(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t = 0; t &lt;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maxTheta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; t++)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{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double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a = x - r *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cosCache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[t];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double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b = y - r *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sinCache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[t];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   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houghArray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[(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)b +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rMax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, (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)a +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rMax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, (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int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)r-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rMin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]++;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    }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}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 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numPoints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++;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Calibri" pitchFamily="34" charset="0"/>
                <a:cs typeface="Consolas" pitchFamily="49" charset="0"/>
              </a:rPr>
              <a:t>}</a:t>
            </a:r>
            <a:endParaRPr kumimoji="0" 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229600" cy="1693862"/>
          </a:xfrm>
        </p:spPr>
        <p:txBody>
          <a:bodyPr/>
          <a:lstStyle/>
          <a:p>
            <a:pPr lvl="1" eaLnBrk="1" hangingPunct="1">
              <a:buNone/>
            </a:pPr>
            <a:r>
              <a:rPr lang="sr-Latn-RS" dirty="0" smtClean="0"/>
              <a:t>Korak1: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svaku</a:t>
            </a:r>
            <a:r>
              <a:rPr lang="en-US" dirty="0" smtClean="0"/>
              <a:t> </a:t>
            </a:r>
            <a:r>
              <a:rPr lang="sr-Latn-RS" dirty="0" smtClean="0"/>
              <a:t>crnu tačku sa digitalne slike pozvati funkciju: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sr-Latn-RS" dirty="0" smtClean="0"/>
              <a:t>krugova</a:t>
            </a:r>
            <a:endParaRPr lang="en-US" dirty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381000" y="2743200"/>
            <a:ext cx="8229600" cy="1693862"/>
          </a:xfrm>
        </p:spPr>
        <p:txBody>
          <a:bodyPr/>
          <a:lstStyle/>
          <a:p>
            <a:pPr lvl="1" eaLnBrk="1" hangingPunct="1"/>
            <a:endParaRPr lang="en-US" dirty="0" smtClean="0"/>
          </a:p>
          <a:p>
            <a:pPr lvl="1" eaLnBrk="1" hangingPunct="1"/>
            <a:r>
              <a:rPr lang="sr-Latn-RS" dirty="0" smtClean="0"/>
              <a:t>Pronaći </a:t>
            </a:r>
            <a:r>
              <a:rPr lang="en-US" dirty="0" err="1" smtClean="0"/>
              <a:t>sve</a:t>
            </a:r>
            <a:r>
              <a:rPr lang="en-US" dirty="0" smtClean="0"/>
              <a:t> “VRHOVE”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maksimume</a:t>
            </a:r>
            <a:r>
              <a:rPr lang="en-US" dirty="0" smtClean="0"/>
              <a:t> u </a:t>
            </a:r>
            <a:br>
              <a:rPr lang="en-US" dirty="0" smtClean="0"/>
            </a:br>
            <a:r>
              <a:rPr lang="en-US" dirty="0" smtClean="0"/>
              <a:t>Hough </a:t>
            </a:r>
            <a:r>
              <a:rPr lang="en-US" dirty="0" err="1" smtClean="0"/>
              <a:t>prostoru</a:t>
            </a:r>
            <a:endParaRPr lang="en-US" dirty="0" smtClean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304800" y="1828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sr-Latn-R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</a:rPr>
              <a:t>Korak 2: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sr-Latn-RS" dirty="0" smtClean="0"/>
              <a:t>krugova</a:t>
            </a:r>
            <a:endParaRPr lang="en-US" dirty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676400"/>
            <a:ext cx="3581400" cy="2707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>
            <a:lum bright="40000"/>
          </a:blip>
          <a:srcRect/>
          <a:stretch>
            <a:fillRect/>
          </a:stretch>
        </p:blipFill>
        <p:spPr bwMode="auto">
          <a:xfrm>
            <a:off x="4504665" y="2286000"/>
            <a:ext cx="434994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 cstate="print">
            <a:lum bright="37000"/>
          </a:blip>
          <a:srcRect/>
          <a:stretch>
            <a:fillRect/>
          </a:stretch>
        </p:blipFill>
        <p:spPr bwMode="auto">
          <a:xfrm>
            <a:off x="4495800" y="4495800"/>
            <a:ext cx="4349943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5" cstate="print">
            <a:lum bright="32000"/>
          </a:blip>
          <a:srcRect/>
          <a:stretch>
            <a:fillRect/>
          </a:stretch>
        </p:blipFill>
        <p:spPr bwMode="auto">
          <a:xfrm>
            <a:off x="145856" y="4495800"/>
            <a:ext cx="434994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838200" y="1752600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digitlna slika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24400" y="1752600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Slike hough prostora za različite R</a:t>
            </a:r>
            <a:endParaRPr lang="en-US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sr-Latn-RS" dirty="0" smtClean="0"/>
              <a:t>krugova</a:t>
            </a:r>
            <a:endParaRPr lang="en-US" dirty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905000"/>
            <a:ext cx="3581400" cy="2707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838200" y="1752600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digitlna slika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24400" y="1752600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Slike hough prostora za različite R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2057400"/>
            <a:ext cx="536454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4" cstate="print">
            <a:lum bright="33000"/>
          </a:blip>
          <a:srcRect/>
          <a:stretch>
            <a:fillRect/>
          </a:stretch>
        </p:blipFill>
        <p:spPr bwMode="auto">
          <a:xfrm>
            <a:off x="609600" y="4114800"/>
            <a:ext cx="5334000" cy="2616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sr-Latn-RS" dirty="0" smtClean="0"/>
              <a:t>krugova</a:t>
            </a:r>
            <a:endParaRPr lang="en-US" dirty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8200" y="1752600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digitlna slika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24400" y="1752600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Slike hough prostora za različite R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>
            <a:lum bright="34000"/>
          </a:blip>
          <a:srcRect/>
          <a:stretch>
            <a:fillRect/>
          </a:stretch>
        </p:blipFill>
        <p:spPr bwMode="auto">
          <a:xfrm>
            <a:off x="609600" y="2362200"/>
            <a:ext cx="8233823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sr-Latn-RS" dirty="0" smtClean="0"/>
              <a:t>krugova</a:t>
            </a:r>
            <a:endParaRPr lang="en-US" dirty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38800" y="2057400"/>
            <a:ext cx="340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Prepoznate dve kružnice </a:t>
            </a:r>
          </a:p>
          <a:p>
            <a:r>
              <a:rPr lang="sr-Latn-RS" dirty="0" smtClean="0">
                <a:latin typeface="Comic Sans MS" pitchFamily="66" charset="0"/>
              </a:rPr>
              <a:t>sa poluprečnicima 60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752600"/>
            <a:ext cx="5342992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sr-Latn-RS" dirty="0" smtClean="0"/>
              <a:t>krugova</a:t>
            </a:r>
            <a:endParaRPr lang="en-US" dirty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1000" y="1828800"/>
            <a:ext cx="683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Primer Slika u boji</a:t>
            </a:r>
            <a:r>
              <a:rPr lang="en-US" dirty="0" smtClean="0">
                <a:latin typeface="Comic Sans MS" pitchFamily="66" charset="0"/>
              </a:rPr>
              <a:t>  -&gt;  </a:t>
            </a:r>
            <a:r>
              <a:rPr lang="en-US" dirty="0" err="1" smtClean="0">
                <a:latin typeface="Comic Sans MS" pitchFamily="66" charset="0"/>
              </a:rPr>
              <a:t>nijanse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sive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6422" y="3124200"/>
            <a:ext cx="4662517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62200"/>
            <a:ext cx="4536504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sr-Latn-RS" dirty="0" smtClean="0"/>
              <a:t>krugova</a:t>
            </a:r>
            <a:endParaRPr lang="en-US" dirty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1000" y="18288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Primer Slika u boji</a:t>
            </a:r>
            <a:r>
              <a:rPr lang="en-US" dirty="0" smtClean="0">
                <a:latin typeface="Comic Sans MS" pitchFamily="66" charset="0"/>
              </a:rPr>
              <a:t> -&gt; </a:t>
            </a:r>
            <a:r>
              <a:rPr lang="en-US" dirty="0" err="1" smtClean="0">
                <a:latin typeface="Comic Sans MS" pitchFamily="66" charset="0"/>
              </a:rPr>
              <a:t>segmentacija</a:t>
            </a:r>
            <a:r>
              <a:rPr lang="en-US" dirty="0" smtClean="0">
                <a:latin typeface="Comic Sans MS" pitchFamily="66" charset="0"/>
              </a:rPr>
              <a:t> u </a:t>
            </a:r>
            <a:r>
              <a:rPr lang="sr-Latn-RS" dirty="0" smtClean="0">
                <a:latin typeface="Comic Sans MS" pitchFamily="66" charset="0"/>
              </a:rPr>
              <a:t>odnosu na neku </a:t>
            </a:r>
            <a:r>
              <a:rPr lang="en-US" dirty="0" err="1" smtClean="0">
                <a:latin typeface="Comic Sans MS" pitchFamily="66" charset="0"/>
              </a:rPr>
              <a:t>narand</a:t>
            </a:r>
            <a:r>
              <a:rPr lang="sr-Latn-RS" dirty="0" smtClean="0">
                <a:latin typeface="Comic Sans MS" pitchFamily="66" charset="0"/>
              </a:rPr>
              <a:t>žastu boju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362200"/>
            <a:ext cx="4536504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514600"/>
            <a:ext cx="3886200" cy="2937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 smtClean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1658938"/>
            <a:ext cx="8229600" cy="4525962"/>
          </a:xfrm>
        </p:spPr>
        <p:txBody>
          <a:bodyPr/>
          <a:lstStyle/>
          <a:p>
            <a:pPr lvl="1" eaLnBrk="1" hangingPunct="1"/>
            <a:endParaRPr lang="en-US" dirty="0" smtClean="0"/>
          </a:p>
          <a:p>
            <a:pPr lvl="1" eaLnBrk="1" hangingPunct="1"/>
            <a:r>
              <a:rPr lang="en-US" dirty="0" err="1" smtClean="0"/>
              <a:t>Parametarski</a:t>
            </a:r>
            <a:r>
              <a:rPr lang="en-US" dirty="0" smtClean="0"/>
              <a:t> </a:t>
            </a:r>
            <a:r>
              <a:rPr lang="en-US" dirty="0" err="1" smtClean="0"/>
              <a:t>prostor</a:t>
            </a:r>
            <a:endParaRPr lang="sr-Latn-R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en-US" dirty="0" err="1" smtClean="0"/>
              <a:t>linija</a:t>
            </a:r>
            <a:endParaRPr lang="en-US" dirty="0" smtClean="0"/>
          </a:p>
          <a:p>
            <a:pPr lvl="1" eaLnBrk="1" hangingPunct="1"/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en-US" dirty="0" err="1" smtClean="0"/>
              <a:t>krugova</a:t>
            </a:r>
            <a:endParaRPr lang="en-US" dirty="0" smtClean="0"/>
          </a:p>
          <a:p>
            <a:pPr lvl="1" eaLnBrk="1" hangingPunct="1"/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en-US" dirty="0" err="1" smtClean="0"/>
              <a:t>kompleksnijih</a:t>
            </a:r>
            <a:r>
              <a:rPr lang="en-US" dirty="0" smtClean="0"/>
              <a:t> </a:t>
            </a:r>
            <a:r>
              <a:rPr lang="en-US" dirty="0" err="1" smtClean="0"/>
              <a:t>geometrijskih</a:t>
            </a:r>
            <a:r>
              <a:rPr lang="en-US" dirty="0" smtClean="0"/>
              <a:t> </a:t>
            </a:r>
            <a:r>
              <a:rPr lang="en-US" dirty="0" err="1" smtClean="0"/>
              <a:t>figura</a:t>
            </a:r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r>
              <a:rPr lang="en-US" dirty="0" smtClean="0"/>
              <a:t>Fuzzy </a:t>
            </a:r>
            <a:r>
              <a:rPr lang="en-US" dirty="0" err="1" smtClean="0"/>
              <a:t>hough</a:t>
            </a:r>
            <a:r>
              <a:rPr lang="en-US" dirty="0" smtClean="0"/>
              <a:t> </a:t>
            </a:r>
            <a:r>
              <a:rPr lang="en-US" dirty="0" err="1" smtClean="0"/>
              <a:t>transformacija</a:t>
            </a:r>
            <a:endParaRPr lang="en-US" dirty="0" smtClean="0"/>
          </a:p>
          <a:p>
            <a:pPr lvl="1" eaLnBrk="1" hangingPunct="1"/>
            <a:endParaRPr lang="sr-Latn-R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sr-Latn-RS" dirty="0" smtClean="0"/>
              <a:t>krugova</a:t>
            </a:r>
            <a:endParaRPr lang="en-US" dirty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1000" y="18288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Primer  Detekcija ivica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1524000"/>
            <a:ext cx="2419469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362200"/>
            <a:ext cx="3886200" cy="2937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3352800"/>
            <a:ext cx="4267200" cy="3225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sr-Latn-RS" dirty="0" smtClean="0"/>
              <a:t>krugova</a:t>
            </a:r>
            <a:endParaRPr lang="en-US" dirty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1000" y="18288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Primer  Detekcija krugova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1524000"/>
            <a:ext cx="2419469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133600"/>
            <a:ext cx="4561706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3352800"/>
            <a:ext cx="4495800" cy="3398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sr-Latn-RS" dirty="0" smtClean="0"/>
              <a:t>krugova</a:t>
            </a:r>
            <a:endParaRPr lang="en-US" dirty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1000" y="18288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Primer  Maksimalna vrednost u Hough prostoru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1524000"/>
            <a:ext cx="2419469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90600" y="2133600"/>
            <a:ext cx="5867400" cy="4434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3352800"/>
            <a:ext cx="4953000" cy="2429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5000" y="4959280"/>
            <a:ext cx="4191000" cy="160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sr-Latn-RS" dirty="0" smtClean="0"/>
              <a:t>krugova</a:t>
            </a:r>
            <a:endParaRPr lang="en-US" dirty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1000" y="18288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Primer 2. Prepoznavanje i prebrojavanje novčića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86000"/>
            <a:ext cx="5581650" cy="4218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sr-Latn-RS" dirty="0" smtClean="0"/>
              <a:t>krugova</a:t>
            </a:r>
            <a:endParaRPr lang="en-US" dirty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1000" y="18288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Primer 2. Nijanse sive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09800"/>
            <a:ext cx="5847048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sr-Latn-RS" dirty="0" smtClean="0"/>
              <a:t>krugova</a:t>
            </a:r>
            <a:endParaRPr lang="en-US" dirty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1000" y="18288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Primer 2. Detekcija ivica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09800"/>
            <a:ext cx="5746238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sr-Latn-RS" dirty="0" smtClean="0"/>
              <a:t>krugova</a:t>
            </a:r>
            <a:endParaRPr lang="en-US" dirty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1000" y="18288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Primer 2. Segmentacija (nijanse sive -</a:t>
            </a:r>
            <a:r>
              <a:rPr lang="en-US" dirty="0" smtClean="0">
                <a:latin typeface="Comic Sans MS" pitchFamily="66" charset="0"/>
              </a:rPr>
              <a:t>&gt; </a:t>
            </a:r>
            <a:r>
              <a:rPr lang="en-US" dirty="0" err="1" smtClean="0">
                <a:latin typeface="Comic Sans MS" pitchFamily="66" charset="0"/>
              </a:rPr>
              <a:t>crno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belo</a:t>
            </a:r>
            <a:r>
              <a:rPr lang="en-US" dirty="0" smtClean="0">
                <a:latin typeface="Comic Sans MS" pitchFamily="66" charset="0"/>
              </a:rPr>
              <a:t>)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0" y="2277056"/>
            <a:ext cx="5581650" cy="4218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2" cstate="print">
            <a:lum bright="66000"/>
          </a:blip>
          <a:srcRect/>
          <a:stretch>
            <a:fillRect/>
          </a:stretch>
        </p:blipFill>
        <p:spPr bwMode="auto">
          <a:xfrm>
            <a:off x="1143000" y="2124075"/>
            <a:ext cx="70104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sr-Latn-RS" dirty="0" smtClean="0"/>
              <a:t>krugova</a:t>
            </a:r>
            <a:endParaRPr lang="en-US" dirty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1000" y="18288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Primer 2. </a:t>
            </a:r>
            <a:r>
              <a:rPr lang="en-US" dirty="0" smtClean="0">
                <a:latin typeface="Comic Sans MS" pitchFamily="66" charset="0"/>
              </a:rPr>
              <a:t>VRHOVI u Hough </a:t>
            </a:r>
            <a:r>
              <a:rPr lang="en-US" dirty="0" err="1" smtClean="0">
                <a:latin typeface="Comic Sans MS" pitchFamily="66" charset="0"/>
              </a:rPr>
              <a:t>prostoru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11" y="5099572"/>
            <a:ext cx="4584990" cy="1758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5105400"/>
            <a:ext cx="456979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sr-Latn-RS" dirty="0" smtClean="0"/>
              <a:t>krugova</a:t>
            </a:r>
            <a:endParaRPr lang="en-US" dirty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1000" y="18288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latin typeface="Comic Sans MS" pitchFamily="66" charset="0"/>
              </a:rPr>
              <a:t>Primer 2. </a:t>
            </a:r>
            <a:r>
              <a:rPr lang="en-US" dirty="0" err="1" smtClean="0">
                <a:latin typeface="Comic Sans MS" pitchFamily="66" charset="0"/>
              </a:rPr>
              <a:t>Maksimalna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vrednost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286000"/>
            <a:ext cx="5847048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err="1" smtClean="0"/>
              <a:t>Aproksimacije</a:t>
            </a:r>
            <a:endParaRPr lang="en-US" dirty="0" smtClean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1658938"/>
            <a:ext cx="8229600" cy="4525962"/>
          </a:xfrm>
        </p:spPr>
        <p:txBody>
          <a:bodyPr/>
          <a:lstStyle/>
          <a:p>
            <a:pPr lvl="1" eaLnBrk="1" hangingPunct="1"/>
            <a:endParaRPr lang="en-US" dirty="0" smtClean="0"/>
          </a:p>
          <a:p>
            <a:pPr lvl="1" eaLnBrk="1" hangingPunct="1">
              <a:buNone/>
            </a:pPr>
            <a:r>
              <a:rPr lang="en-US" dirty="0" err="1" smtClean="0"/>
              <a:t>Slo</a:t>
            </a:r>
            <a:r>
              <a:rPr lang="sr-Latn-RS" dirty="0" smtClean="0"/>
              <a:t>ženi oblik predstavljamo kombinacijama </a:t>
            </a:r>
            <a:br>
              <a:rPr lang="sr-Latn-RS" dirty="0" smtClean="0"/>
            </a:br>
            <a:endParaRPr lang="en-US" dirty="0" smtClean="0"/>
          </a:p>
          <a:p>
            <a:pPr lvl="1" eaLnBrk="1" hangingPunct="1">
              <a:buNone/>
            </a:pPr>
            <a:r>
              <a:rPr lang="en-US" dirty="0" smtClean="0"/>
              <a:t>“JEDNOSTAVNIJIH”</a:t>
            </a:r>
          </a:p>
          <a:p>
            <a:pPr lvl="1" eaLnBrk="1" hangingPunct="1">
              <a:buNone/>
            </a:pPr>
            <a:endParaRPr lang="en-US" dirty="0" smtClean="0"/>
          </a:p>
          <a:p>
            <a:pPr lvl="1" eaLnBrk="1" hangingPunct="1">
              <a:buNone/>
            </a:pPr>
            <a:r>
              <a:rPr lang="en-US" dirty="0" err="1" smtClean="0"/>
              <a:t>oblika</a:t>
            </a:r>
            <a:r>
              <a:rPr lang="en-US" dirty="0" smtClean="0"/>
              <a:t>.</a:t>
            </a:r>
            <a:endParaRPr lang="sr-Latn-R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sr-Latn-R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 smtClean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1658938"/>
            <a:ext cx="8229600" cy="4525962"/>
          </a:xfrm>
        </p:spPr>
        <p:txBody>
          <a:bodyPr/>
          <a:lstStyle/>
          <a:p>
            <a:pPr lvl="1" eaLnBrk="1" hangingPunct="1"/>
            <a:endParaRPr lang="en-US" dirty="0" smtClean="0"/>
          </a:p>
          <a:p>
            <a:pPr lvl="1" eaLnBrk="1" hangingPunct="1"/>
            <a:r>
              <a:rPr lang="en-US" dirty="0" err="1" smtClean="0"/>
              <a:t>Reprezentacija</a:t>
            </a:r>
            <a:r>
              <a:rPr lang="en-US" dirty="0" smtClean="0"/>
              <a:t> </a:t>
            </a:r>
            <a:r>
              <a:rPr lang="en-US" dirty="0" err="1" smtClean="0"/>
              <a:t>znanja</a:t>
            </a:r>
            <a:r>
              <a:rPr lang="en-US" dirty="0" smtClean="0"/>
              <a:t> NE </a:t>
            </a:r>
            <a:r>
              <a:rPr lang="en-US" dirty="0" err="1" smtClean="0"/>
              <a:t>direktno</a:t>
            </a:r>
            <a:r>
              <a:rPr lang="en-US" dirty="0" smtClean="0"/>
              <a:t>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sr-Latn-RS" dirty="0" smtClean="0"/>
              <a:t>što pretpostavljamo nego INDIREKTNO preko parametara u </a:t>
            </a:r>
            <a:r>
              <a:rPr lang="en-US" dirty="0" smtClean="0"/>
              <a:t>“TRANSFORMISANOM” </a:t>
            </a:r>
            <a:r>
              <a:rPr lang="en-US" dirty="0" err="1" smtClean="0"/>
              <a:t>obliku</a:t>
            </a:r>
            <a:r>
              <a:rPr lang="en-US" dirty="0" smtClean="0"/>
              <a:t>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prostoru</a:t>
            </a:r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r>
              <a:rPr lang="en-US" dirty="0" err="1" smtClean="0"/>
              <a:t>Dobro</a:t>
            </a:r>
            <a:r>
              <a:rPr lang="en-US" dirty="0" smtClean="0"/>
              <a:t> je </a:t>
            </a:r>
            <a:r>
              <a:rPr lang="en-US" dirty="0" err="1" smtClean="0"/>
              <a:t>samo</a:t>
            </a:r>
            <a:r>
              <a:rPr lang="en-US" dirty="0" smtClean="0"/>
              <a:t> </a:t>
            </a:r>
            <a:r>
              <a:rPr lang="en-US" dirty="0" err="1" smtClean="0"/>
              <a:t>ako</a:t>
            </a:r>
            <a:r>
              <a:rPr lang="en-US" dirty="0" smtClean="0"/>
              <a:t> je u tom </a:t>
            </a:r>
            <a:r>
              <a:rPr lang="en-US" dirty="0" err="1" smtClean="0"/>
              <a:t>drugom</a:t>
            </a:r>
            <a:r>
              <a:rPr lang="en-US" dirty="0" smtClean="0"/>
              <a:t> </a:t>
            </a:r>
            <a:r>
              <a:rPr lang="en-US" dirty="0" err="1" smtClean="0"/>
              <a:t>prostoru</a:t>
            </a:r>
            <a:r>
              <a:rPr lang="en-US" dirty="0" smtClean="0"/>
              <a:t> </a:t>
            </a:r>
            <a:r>
              <a:rPr lang="sr-Latn-RS" dirty="0" smtClean="0"/>
              <a:t>jednostavnije uočiti određene oblike ili zakonitosti</a:t>
            </a:r>
            <a:endParaRPr lang="en-US" dirty="0" smtClean="0"/>
          </a:p>
          <a:p>
            <a:pPr lvl="1" eaLnBrk="1" hangingPunct="1"/>
            <a:endParaRPr lang="sr-Latn-R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err="1" smtClean="0"/>
              <a:t>Aproksimacije</a:t>
            </a:r>
            <a:endParaRPr lang="en-US" dirty="0" smtClean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1658938"/>
            <a:ext cx="8229600" cy="4525962"/>
          </a:xfrm>
        </p:spPr>
        <p:txBody>
          <a:bodyPr/>
          <a:lstStyle/>
          <a:p>
            <a:pPr lvl="1" eaLnBrk="1" hangingPunct="1"/>
            <a:endParaRPr lang="en-US" dirty="0" smtClean="0"/>
          </a:p>
          <a:p>
            <a:pPr lvl="1" eaLnBrk="1" hangingPunct="1">
              <a:buNone/>
            </a:pPr>
            <a:r>
              <a:rPr lang="en-US" dirty="0" err="1" smtClean="0"/>
              <a:t>Baza</a:t>
            </a:r>
            <a:r>
              <a:rPr lang="en-US" dirty="0" smtClean="0"/>
              <a:t> </a:t>
            </a:r>
            <a:r>
              <a:rPr lang="en-US" dirty="0" err="1" smtClean="0"/>
              <a:t>osnovnih</a:t>
            </a:r>
            <a:r>
              <a:rPr lang="en-US" dirty="0" smtClean="0"/>
              <a:t> </a:t>
            </a:r>
            <a:r>
              <a:rPr lang="en-US" dirty="0" err="1" smtClean="0"/>
              <a:t>oblika</a:t>
            </a:r>
            <a:r>
              <a:rPr lang="en-US" dirty="0" smtClean="0"/>
              <a:t>:</a:t>
            </a:r>
          </a:p>
          <a:p>
            <a:pPr lvl="1" eaLnBrk="1" hangingPunct="1">
              <a:buNone/>
            </a:pPr>
            <a:endParaRPr lang="en-US" dirty="0" smtClean="0"/>
          </a:p>
          <a:p>
            <a:pPr lvl="1" eaLnBrk="1" hangingPunct="1">
              <a:buNone/>
            </a:pPr>
            <a:r>
              <a:rPr lang="en-US" dirty="0" err="1" smtClean="0"/>
              <a:t>ta</a:t>
            </a:r>
            <a:r>
              <a:rPr lang="sr-Latn-RS" dirty="0" smtClean="0"/>
              <a:t>čka</a:t>
            </a:r>
          </a:p>
          <a:p>
            <a:pPr lvl="1" eaLnBrk="1" hangingPunct="1">
              <a:buNone/>
            </a:pPr>
            <a:endParaRPr lang="sr-Latn-RS" dirty="0" smtClean="0"/>
          </a:p>
          <a:p>
            <a:pPr lvl="1" eaLnBrk="1" hangingPunct="1">
              <a:buNone/>
            </a:pPr>
            <a:r>
              <a:rPr lang="sr-Latn-RS" dirty="0" smtClean="0"/>
              <a:t>linija</a:t>
            </a:r>
          </a:p>
          <a:p>
            <a:pPr lvl="1" eaLnBrk="1" hangingPunct="1">
              <a:buNone/>
            </a:pPr>
            <a:endParaRPr lang="sr-Latn-RS" dirty="0" smtClean="0"/>
          </a:p>
          <a:p>
            <a:pPr lvl="1" eaLnBrk="1" hangingPunct="1">
              <a:buNone/>
            </a:pPr>
            <a:r>
              <a:rPr lang="sr-Latn-RS" dirty="0" smtClean="0"/>
              <a:t>kružnica (luk)</a:t>
            </a:r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sr-Latn-R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err="1" smtClean="0"/>
              <a:t>Aproksimacije</a:t>
            </a:r>
            <a:endParaRPr lang="en-US" dirty="0" smtClean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1658938"/>
            <a:ext cx="8229600" cy="4525962"/>
          </a:xfrm>
        </p:spPr>
        <p:txBody>
          <a:bodyPr/>
          <a:lstStyle/>
          <a:p>
            <a:pPr lvl="1" eaLnBrk="1" hangingPunct="1"/>
            <a:endParaRPr lang="en-US" dirty="0" smtClean="0"/>
          </a:p>
          <a:p>
            <a:pPr lvl="1" eaLnBrk="1" hangingPunct="1">
              <a:buNone/>
            </a:pPr>
            <a:r>
              <a:rPr lang="en-US" dirty="0" err="1" smtClean="0"/>
              <a:t>Baza</a:t>
            </a:r>
            <a:r>
              <a:rPr lang="en-US" dirty="0" smtClean="0"/>
              <a:t> </a:t>
            </a:r>
            <a:r>
              <a:rPr lang="en-US" dirty="0" err="1" smtClean="0"/>
              <a:t>osnovnih</a:t>
            </a:r>
            <a:r>
              <a:rPr lang="en-US" dirty="0" smtClean="0"/>
              <a:t> </a:t>
            </a:r>
            <a:r>
              <a:rPr lang="en-US" dirty="0" err="1" smtClean="0"/>
              <a:t>oblika</a:t>
            </a:r>
            <a:r>
              <a:rPr lang="en-US" dirty="0" smtClean="0"/>
              <a:t>:</a:t>
            </a:r>
          </a:p>
          <a:p>
            <a:pPr lvl="1" eaLnBrk="1" hangingPunct="1">
              <a:buNone/>
            </a:pPr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sr-Latn-R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9200" y="2809875"/>
            <a:ext cx="476250" cy="628650"/>
          </a:xfrm>
          <a:prstGeom prst="rect">
            <a:avLst/>
          </a:prstGeom>
          <a:noFill/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9200" y="3438525"/>
            <a:ext cx="466725" cy="628650"/>
          </a:xfrm>
          <a:prstGeom prst="rect">
            <a:avLst/>
          </a:prstGeom>
          <a:noFill/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9200" y="4067175"/>
            <a:ext cx="476250" cy="628650"/>
          </a:xfrm>
          <a:prstGeom prst="rect">
            <a:avLst/>
          </a:prstGeom>
          <a:noFill/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9200" y="4695825"/>
            <a:ext cx="476250" cy="628650"/>
          </a:xfrm>
          <a:prstGeom prst="rect">
            <a:avLst/>
          </a:prstGeom>
          <a:noFill/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9200" y="5324475"/>
            <a:ext cx="476250" cy="619125"/>
          </a:xfrm>
          <a:prstGeom prst="rect">
            <a:avLst/>
          </a:prstGeom>
          <a:noFill/>
        </p:spPr>
      </p:pic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9200" y="5943600"/>
            <a:ext cx="504825" cy="619125"/>
          </a:xfrm>
          <a:prstGeom prst="rect">
            <a:avLst/>
          </a:prstGeom>
          <a:noFill/>
        </p:spPr>
      </p:pic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0" y="1085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8" name="Rectangle 10"/>
          <p:cNvSpPr>
            <a:spLocks noChangeArrowheads="1"/>
          </p:cNvSpPr>
          <p:nvPr/>
        </p:nvSpPr>
        <p:spPr bwMode="auto">
          <a:xfrm>
            <a:off x="0" y="2343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0" y="29718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20" name="Rectangle 12"/>
          <p:cNvSpPr>
            <a:spLocks noChangeArrowheads="1"/>
          </p:cNvSpPr>
          <p:nvPr/>
        </p:nvSpPr>
        <p:spPr bwMode="auto">
          <a:xfrm>
            <a:off x="0" y="3590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0" y="42100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76600" y="4038600"/>
            <a:ext cx="5088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f(x)=1.3*</a:t>
            </a:r>
            <a:r>
              <a:rPr lang="en-US" sz="2800" dirty="0" smtClean="0">
                <a:solidFill>
                  <a:srgbClr val="FF0000"/>
                </a:solidFill>
              </a:rPr>
              <a:t>x</a:t>
            </a:r>
            <a:r>
              <a:rPr lang="en-US" sz="2800" baseline="30000" dirty="0" smtClean="0">
                <a:solidFill>
                  <a:srgbClr val="FF0000"/>
                </a:solidFill>
              </a:rPr>
              <a:t>4</a:t>
            </a:r>
            <a:r>
              <a:rPr lang="en-US" sz="2800" dirty="0" smtClean="0"/>
              <a:t>+2*</a:t>
            </a:r>
            <a:r>
              <a:rPr lang="en-US" sz="2800" dirty="0" smtClean="0">
                <a:solidFill>
                  <a:srgbClr val="FF0000"/>
                </a:solidFill>
              </a:rPr>
              <a:t>x</a:t>
            </a:r>
            <a:r>
              <a:rPr lang="en-US" sz="2800" baseline="30000" dirty="0" smtClean="0">
                <a:solidFill>
                  <a:srgbClr val="FF0000"/>
                </a:solidFill>
              </a:rPr>
              <a:t>3</a:t>
            </a:r>
            <a:r>
              <a:rPr lang="en-US" sz="2800" dirty="0" smtClean="0"/>
              <a:t>+7*</a:t>
            </a:r>
            <a:r>
              <a:rPr lang="en-US" sz="2800" dirty="0" smtClean="0">
                <a:solidFill>
                  <a:srgbClr val="FF0000"/>
                </a:solidFill>
              </a:rPr>
              <a:t>x</a:t>
            </a:r>
            <a:r>
              <a:rPr lang="en-US" sz="2800" baseline="30000" dirty="0" smtClean="0">
                <a:solidFill>
                  <a:srgbClr val="FF0000"/>
                </a:solidFill>
              </a:rPr>
              <a:t>1</a:t>
            </a:r>
            <a:r>
              <a:rPr lang="en-US" sz="2800" dirty="0" smtClean="0"/>
              <a:t>+1.56*</a:t>
            </a:r>
            <a:r>
              <a:rPr lang="en-US" sz="2800" dirty="0" smtClean="0">
                <a:solidFill>
                  <a:srgbClr val="FF0000"/>
                </a:solidFill>
              </a:rPr>
              <a:t>x</a:t>
            </a:r>
            <a:r>
              <a:rPr lang="en-US" sz="2800" baseline="30000" dirty="0" smtClean="0">
                <a:solidFill>
                  <a:srgbClr val="FF0000"/>
                </a:solidFill>
              </a:rPr>
              <a:t>0</a:t>
            </a:r>
            <a:endParaRPr lang="en-US" sz="2800" baseline="30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err="1" smtClean="0"/>
              <a:t>Aproksimacije</a:t>
            </a:r>
            <a:endParaRPr lang="en-US" dirty="0" smtClean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1658938"/>
            <a:ext cx="8229600" cy="4525962"/>
          </a:xfrm>
        </p:spPr>
        <p:txBody>
          <a:bodyPr/>
          <a:lstStyle/>
          <a:p>
            <a:pPr lvl="1" eaLnBrk="1" hangingPunct="1"/>
            <a:endParaRPr lang="en-US" dirty="0" smtClean="0"/>
          </a:p>
          <a:p>
            <a:pPr lvl="1" eaLnBrk="1" hangingPunct="1">
              <a:buNone/>
            </a:pPr>
            <a:r>
              <a:rPr lang="en-US" dirty="0" err="1" smtClean="0"/>
              <a:t>Baza</a:t>
            </a:r>
            <a:r>
              <a:rPr lang="en-US" dirty="0" smtClean="0"/>
              <a:t> </a:t>
            </a:r>
            <a:r>
              <a:rPr lang="en-US" dirty="0" err="1" smtClean="0"/>
              <a:t>osnovnih</a:t>
            </a:r>
            <a:r>
              <a:rPr lang="en-US" dirty="0" smtClean="0"/>
              <a:t> </a:t>
            </a:r>
            <a:r>
              <a:rPr lang="en-US" dirty="0" err="1" smtClean="0"/>
              <a:t>oblika</a:t>
            </a:r>
            <a:r>
              <a:rPr lang="en-US" dirty="0" smtClean="0"/>
              <a:t>:</a:t>
            </a:r>
          </a:p>
          <a:p>
            <a:pPr lvl="1" eaLnBrk="1" hangingPunct="1">
              <a:buNone/>
            </a:pPr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sr-Latn-R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0" y="1085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8" name="Rectangle 10"/>
          <p:cNvSpPr>
            <a:spLocks noChangeArrowheads="1"/>
          </p:cNvSpPr>
          <p:nvPr/>
        </p:nvSpPr>
        <p:spPr bwMode="auto">
          <a:xfrm>
            <a:off x="0" y="2343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0" y="29718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20" name="Rectangle 12"/>
          <p:cNvSpPr>
            <a:spLocks noChangeArrowheads="1"/>
          </p:cNvSpPr>
          <p:nvPr/>
        </p:nvSpPr>
        <p:spPr bwMode="auto">
          <a:xfrm>
            <a:off x="0" y="3590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0" y="42100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0178" name="Picture 2" descr="http://www.wavelet.org/tutorial/gifs/haar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905000"/>
            <a:ext cx="3400425" cy="43624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err="1" smtClean="0"/>
              <a:t>Aproksimacije</a:t>
            </a:r>
            <a:endParaRPr lang="en-US" dirty="0" smtClean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1658938"/>
            <a:ext cx="8229600" cy="4525962"/>
          </a:xfrm>
        </p:spPr>
        <p:txBody>
          <a:bodyPr/>
          <a:lstStyle/>
          <a:p>
            <a:pPr lvl="1" eaLnBrk="1" hangingPunct="1"/>
            <a:endParaRPr lang="en-US" dirty="0" smtClean="0"/>
          </a:p>
          <a:p>
            <a:pPr lvl="1" eaLnBrk="1" hangingPunct="1">
              <a:buNone/>
            </a:pPr>
            <a:r>
              <a:rPr lang="en-US" dirty="0" err="1" smtClean="0"/>
              <a:t>Baza</a:t>
            </a:r>
            <a:r>
              <a:rPr lang="en-US" dirty="0" smtClean="0"/>
              <a:t> </a:t>
            </a:r>
            <a:r>
              <a:rPr lang="en-US" dirty="0" err="1" smtClean="0"/>
              <a:t>osnovnih</a:t>
            </a:r>
            <a:r>
              <a:rPr lang="en-US" dirty="0" smtClean="0"/>
              <a:t> </a:t>
            </a:r>
            <a:r>
              <a:rPr lang="en-US" dirty="0" err="1" smtClean="0"/>
              <a:t>oblika</a:t>
            </a:r>
            <a:r>
              <a:rPr lang="en-US" dirty="0" smtClean="0"/>
              <a:t>:</a:t>
            </a:r>
          </a:p>
          <a:p>
            <a:pPr lvl="1" eaLnBrk="1" hangingPunct="1">
              <a:buNone/>
            </a:pPr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sr-Latn-R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0" y="1085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8" name="Rectangle 10"/>
          <p:cNvSpPr>
            <a:spLocks noChangeArrowheads="1"/>
          </p:cNvSpPr>
          <p:nvPr/>
        </p:nvSpPr>
        <p:spPr bwMode="auto">
          <a:xfrm>
            <a:off x="0" y="2343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0" y="29718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20" name="Rectangle 12"/>
          <p:cNvSpPr>
            <a:spLocks noChangeArrowheads="1"/>
          </p:cNvSpPr>
          <p:nvPr/>
        </p:nvSpPr>
        <p:spPr bwMode="auto">
          <a:xfrm>
            <a:off x="0" y="3590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0" y="42100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02" name="Picture 2" descr="http://fileadmin.cs.lth.se/graphics/theses/projects/facerecognition/1_all_haar_wavele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2667000"/>
            <a:ext cx="5858829" cy="3886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err="1" smtClean="0"/>
              <a:t>Aproksimacije</a:t>
            </a:r>
            <a:endParaRPr lang="en-US" dirty="0" smtClean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1658938"/>
            <a:ext cx="8229600" cy="4525962"/>
          </a:xfrm>
        </p:spPr>
        <p:txBody>
          <a:bodyPr/>
          <a:lstStyle/>
          <a:p>
            <a:pPr lvl="1" eaLnBrk="1" hangingPunct="1"/>
            <a:endParaRPr lang="en-US" dirty="0" smtClean="0"/>
          </a:p>
          <a:p>
            <a:pPr lvl="1" eaLnBrk="1" hangingPunct="1">
              <a:buNone/>
            </a:pPr>
            <a:r>
              <a:rPr lang="en-US" dirty="0" err="1" smtClean="0"/>
              <a:t>Baza</a:t>
            </a:r>
            <a:r>
              <a:rPr lang="en-US" dirty="0" smtClean="0"/>
              <a:t> </a:t>
            </a:r>
            <a:r>
              <a:rPr lang="en-US" dirty="0" err="1" smtClean="0"/>
              <a:t>osnovnih</a:t>
            </a:r>
            <a:r>
              <a:rPr lang="en-US" dirty="0" smtClean="0"/>
              <a:t> </a:t>
            </a:r>
            <a:r>
              <a:rPr lang="en-US" dirty="0" err="1" smtClean="0"/>
              <a:t>oblika</a:t>
            </a:r>
            <a:r>
              <a:rPr lang="en-US" dirty="0" smtClean="0"/>
              <a:t>:</a:t>
            </a:r>
          </a:p>
          <a:p>
            <a:pPr lvl="1" eaLnBrk="1" hangingPunct="1">
              <a:buNone/>
            </a:pPr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sr-Latn-R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0" y="1085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8" name="Rectangle 10"/>
          <p:cNvSpPr>
            <a:spLocks noChangeArrowheads="1"/>
          </p:cNvSpPr>
          <p:nvPr/>
        </p:nvSpPr>
        <p:spPr bwMode="auto">
          <a:xfrm>
            <a:off x="0" y="2343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0" y="29718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20" name="Rectangle 12"/>
          <p:cNvSpPr>
            <a:spLocks noChangeArrowheads="1"/>
          </p:cNvSpPr>
          <p:nvPr/>
        </p:nvSpPr>
        <p:spPr bwMode="auto">
          <a:xfrm>
            <a:off x="0" y="3590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0" y="42100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819400"/>
            <a:ext cx="621030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err="1" smtClean="0"/>
              <a:t>Aproksimacije</a:t>
            </a:r>
            <a:endParaRPr lang="en-US" dirty="0" smtClean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1658938"/>
            <a:ext cx="8229600" cy="4525962"/>
          </a:xfrm>
        </p:spPr>
        <p:txBody>
          <a:bodyPr/>
          <a:lstStyle/>
          <a:p>
            <a:pPr lvl="1" eaLnBrk="1" hangingPunct="1"/>
            <a:endParaRPr lang="en-US" dirty="0" smtClean="0"/>
          </a:p>
          <a:p>
            <a:pPr lvl="1" eaLnBrk="1" hangingPunct="1">
              <a:buNone/>
            </a:pPr>
            <a:r>
              <a:rPr lang="en-US" dirty="0" err="1" smtClean="0"/>
              <a:t>Baza</a:t>
            </a:r>
            <a:r>
              <a:rPr lang="en-US" dirty="0" smtClean="0"/>
              <a:t> </a:t>
            </a:r>
            <a:r>
              <a:rPr lang="en-US" dirty="0" err="1" smtClean="0"/>
              <a:t>osnovnih</a:t>
            </a:r>
            <a:r>
              <a:rPr lang="en-US" dirty="0" smtClean="0"/>
              <a:t> </a:t>
            </a:r>
            <a:r>
              <a:rPr lang="en-US" dirty="0" err="1" smtClean="0"/>
              <a:t>oblika</a:t>
            </a:r>
            <a:r>
              <a:rPr lang="en-US" dirty="0" smtClean="0"/>
              <a:t>:</a:t>
            </a:r>
          </a:p>
          <a:p>
            <a:pPr lvl="1" eaLnBrk="1" hangingPunct="1">
              <a:buNone/>
            </a:pPr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sr-Latn-R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0" y="1085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8" name="Rectangle 10"/>
          <p:cNvSpPr>
            <a:spLocks noChangeArrowheads="1"/>
          </p:cNvSpPr>
          <p:nvPr/>
        </p:nvSpPr>
        <p:spPr bwMode="auto">
          <a:xfrm>
            <a:off x="0" y="2343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0" y="29718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20" name="Rectangle 12"/>
          <p:cNvSpPr>
            <a:spLocks noChangeArrowheads="1"/>
          </p:cNvSpPr>
          <p:nvPr/>
        </p:nvSpPr>
        <p:spPr bwMode="auto">
          <a:xfrm>
            <a:off x="0" y="3590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0" y="42100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819400"/>
            <a:ext cx="621030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6477000"/>
            <a:ext cx="876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https://icml2011speechvision.files.wordpress.com/2011/06/visionaudio.pdf</a:t>
            </a:r>
            <a:endParaRPr lang="en-US" sz="1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990600"/>
            <a:ext cx="8362950" cy="547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363" y="180975"/>
            <a:ext cx="8677275" cy="649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788" y="157163"/>
            <a:ext cx="8734425" cy="654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550" y="166688"/>
            <a:ext cx="8724900" cy="652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3200400"/>
            <a:ext cx="4614862" cy="350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 smtClean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1658938"/>
            <a:ext cx="8229600" cy="4525962"/>
          </a:xfrm>
        </p:spPr>
        <p:txBody>
          <a:bodyPr/>
          <a:lstStyle/>
          <a:p>
            <a:pPr lvl="1" eaLnBrk="1" hangingPunct="1"/>
            <a:endParaRPr lang="en-US" dirty="0" smtClean="0"/>
          </a:p>
          <a:p>
            <a:pPr lvl="1" eaLnBrk="1" hangingPunct="1"/>
            <a:r>
              <a:rPr lang="sr-Latn-RS" dirty="0" smtClean="0"/>
              <a:t>Treba odrediti parametre kruga(ova) na osnovu skupa tačaka.</a:t>
            </a:r>
          </a:p>
          <a:p>
            <a:pPr lvl="1" eaLnBrk="1" hangingPunct="1"/>
            <a:r>
              <a:rPr lang="sr-Latn-RS" dirty="0" smtClean="0"/>
              <a:t>Model kružnice opisan je parametrima:</a:t>
            </a:r>
          </a:p>
          <a:p>
            <a:pPr lvl="2" eaLnBrk="1" hangingPunct="1"/>
            <a:r>
              <a:rPr lang="sr-Latn-RS" dirty="0" smtClean="0"/>
              <a:t>centar (a, b)</a:t>
            </a:r>
          </a:p>
          <a:p>
            <a:pPr lvl="2" eaLnBrk="1" hangingPunct="1"/>
            <a:r>
              <a:rPr lang="sr-Latn-RS" dirty="0" smtClean="0"/>
              <a:t>poluprečnik R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sr-Latn-RS" dirty="0" smtClean="0"/>
              <a:t>krugova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363" y="157163"/>
            <a:ext cx="8677275" cy="654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3" y="157163"/>
            <a:ext cx="8715375" cy="654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f you see Marilyn Monroe rather than Albert Einstein in this photo, you may need glasses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36843" y="3962400"/>
            <a:ext cx="3407157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 smtClean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1658938"/>
            <a:ext cx="8229600" cy="4525962"/>
          </a:xfrm>
        </p:spPr>
        <p:txBody>
          <a:bodyPr/>
          <a:lstStyle/>
          <a:p>
            <a:pPr lvl="1" eaLnBrk="1" hangingPunct="1"/>
            <a:endParaRPr lang="en-US" dirty="0" smtClean="0"/>
          </a:p>
          <a:p>
            <a:pPr lvl="1" eaLnBrk="1" hangingPunct="1"/>
            <a:r>
              <a:rPr lang="sr-Latn-RS" dirty="0" smtClean="0"/>
              <a:t>Svaka tačka (x,y) koja pripada kružnici (a, b, R) može se predstaviti jednačinama: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sr-Latn-RS" dirty="0" smtClean="0"/>
              <a:t>krugova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0" y="3810000"/>
            <a:ext cx="3276600" cy="619125"/>
          </a:xfrm>
          <a:prstGeom prst="rect">
            <a:avLst/>
          </a:prstGeom>
          <a:noFill/>
        </p:spPr>
      </p:pic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0" y="4572000"/>
            <a:ext cx="3228975" cy="619125"/>
          </a:xfrm>
          <a:prstGeom prst="rect">
            <a:avLst/>
          </a:prstGeom>
          <a:noFill/>
        </p:spPr>
      </p:pic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lum bright="22000" contrast="22000"/>
          </a:blip>
          <a:srcRect/>
          <a:stretch>
            <a:fillRect/>
          </a:stretch>
        </p:blipFill>
        <p:spPr bwMode="auto">
          <a:xfrm>
            <a:off x="381000" y="1676400"/>
            <a:ext cx="6477000" cy="504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sr-Latn-RS" dirty="0" smtClean="0"/>
              <a:t>krugova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57800" y="5257800"/>
            <a:ext cx="3276600" cy="619125"/>
          </a:xfrm>
          <a:prstGeom prst="rect">
            <a:avLst/>
          </a:prstGeom>
          <a:noFill/>
        </p:spPr>
      </p:pic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0400" y="1752600"/>
            <a:ext cx="3228975" cy="619125"/>
          </a:xfrm>
          <a:prstGeom prst="rect">
            <a:avLst/>
          </a:prstGeom>
          <a:noFill/>
        </p:spPr>
      </p:pic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sr-Latn-RS" dirty="0" smtClean="0"/>
              <a:t>krugova</a:t>
            </a:r>
            <a:endParaRPr lang="en-US" dirty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658938"/>
            <a:ext cx="8229600" cy="4525962"/>
          </a:xfrm>
        </p:spPr>
        <p:txBody>
          <a:bodyPr/>
          <a:lstStyle/>
          <a:p>
            <a:pPr lvl="1" eaLnBrk="1" hangingPunct="1"/>
            <a:endParaRPr lang="en-US" dirty="0" smtClean="0"/>
          </a:p>
          <a:p>
            <a:pPr lvl="1" eaLnBrk="1" hangingPunct="1"/>
            <a:r>
              <a:rPr lang="sr-Latn-RS" dirty="0" smtClean="0"/>
              <a:t>Za razliku od detekcije linija gde je prostor transformacije 2D </a:t>
            </a:r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r>
              <a:rPr lang="sr-Latn-RS" dirty="0" smtClean="0"/>
              <a:t>Hough prostor za detekciju krugova je 3D</a:t>
            </a:r>
          </a:p>
          <a:p>
            <a:pPr lvl="2" eaLnBrk="1" hangingPunct="1"/>
            <a:r>
              <a:rPr lang="sr-Latn-RS" dirty="0" smtClean="0"/>
              <a:t>Fiksirati R pa svesti problem na 2D</a:t>
            </a:r>
          </a:p>
          <a:p>
            <a:pPr lvl="2" eaLnBrk="1" hangingPunct="1"/>
            <a:r>
              <a:rPr lang="sr-Latn-RS" dirty="0" smtClean="0"/>
              <a:t>Kontrolisano menjati R u nekom rasponu pa problem svesti na 2.5D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sr-Latn-RS" dirty="0" smtClean="0"/>
              <a:t>krugova</a:t>
            </a:r>
            <a:endParaRPr lang="en-US" dirty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658938"/>
            <a:ext cx="8229600" cy="4525962"/>
          </a:xfrm>
        </p:spPr>
        <p:txBody>
          <a:bodyPr/>
          <a:lstStyle/>
          <a:p>
            <a:pPr lvl="1" eaLnBrk="1" hangingPunct="1"/>
            <a:endParaRPr lang="en-US" dirty="0" smtClean="0"/>
          </a:p>
          <a:p>
            <a:pPr lvl="1" eaLnBrk="1" hangingPunct="1"/>
            <a:r>
              <a:rPr lang="sr-Latn-RS" dirty="0" smtClean="0"/>
              <a:t>Ako fiksiramo R problem možemo ilustrovati sledećim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895600"/>
            <a:ext cx="62103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2800" y="5257800"/>
            <a:ext cx="257175" cy="619125"/>
          </a:xfrm>
          <a:prstGeom prst="rect">
            <a:avLst/>
          </a:prstGeom>
          <a:noFill/>
        </p:spPr>
      </p:pic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9200" y="2895600"/>
            <a:ext cx="266700" cy="619125"/>
          </a:xfrm>
          <a:prstGeom prst="rect">
            <a:avLst/>
          </a:prstGeom>
          <a:noFill/>
        </p:spPr>
      </p:pic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39000" y="5334000"/>
            <a:ext cx="266700" cy="619125"/>
          </a:xfrm>
          <a:prstGeom prst="rect">
            <a:avLst/>
          </a:prstGeom>
          <a:noFill/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19600" y="2895600"/>
            <a:ext cx="257175" cy="619125"/>
          </a:xfrm>
          <a:prstGeom prst="rect">
            <a:avLst/>
          </a:prstGeom>
          <a:noFill/>
        </p:spPr>
      </p:pic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828800" y="257175"/>
            <a:ext cx="68580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Hough </a:t>
            </a:r>
            <a:r>
              <a:rPr lang="en-US" dirty="0" err="1" smtClean="0"/>
              <a:t>transformacija</a:t>
            </a:r>
            <a:endParaRPr lang="en-US" dirty="0" smtClean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11969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28" name="Rectangle 9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17589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95600" y="1139370"/>
            <a:ext cx="5791200" cy="457200"/>
          </a:xfrm>
        </p:spPr>
        <p:txBody>
          <a:bodyPr/>
          <a:lstStyle/>
          <a:p>
            <a:r>
              <a:rPr lang="en-US" dirty="0" err="1" smtClean="0"/>
              <a:t>Detekcija</a:t>
            </a:r>
            <a:r>
              <a:rPr lang="en-US" dirty="0" smtClean="0"/>
              <a:t> </a:t>
            </a:r>
            <a:r>
              <a:rPr lang="sr-Latn-RS" dirty="0" smtClean="0"/>
              <a:t>krugova</a:t>
            </a:r>
            <a:endParaRPr lang="en-US" dirty="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752600"/>
            <a:ext cx="62103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05200" y="4038600"/>
            <a:ext cx="257175" cy="619125"/>
          </a:xfrm>
          <a:prstGeom prst="rect">
            <a:avLst/>
          </a:prstGeom>
          <a:noFill/>
        </p:spPr>
      </p:pic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800" y="1676400"/>
            <a:ext cx="266700" cy="619125"/>
          </a:xfrm>
          <a:prstGeom prst="rect">
            <a:avLst/>
          </a:prstGeom>
          <a:noFill/>
        </p:spPr>
      </p:pic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1800" y="4038600"/>
            <a:ext cx="266700" cy="619125"/>
          </a:xfrm>
          <a:prstGeom prst="rect">
            <a:avLst/>
          </a:prstGeom>
          <a:noFill/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3400" y="1752600"/>
            <a:ext cx="257175" cy="619125"/>
          </a:xfrm>
          <a:prstGeom prst="rect">
            <a:avLst/>
          </a:prstGeom>
          <a:noFill/>
        </p:spPr>
      </p:pic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" y="5257800"/>
            <a:ext cx="3276600" cy="619125"/>
          </a:xfrm>
          <a:prstGeom prst="rect">
            <a:avLst/>
          </a:prstGeom>
          <a:noFill/>
        </p:spPr>
      </p:pic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" y="5943600"/>
            <a:ext cx="3228975" cy="619125"/>
          </a:xfrm>
          <a:prstGeom prst="rect">
            <a:avLst/>
          </a:prstGeom>
          <a:noFill/>
        </p:spPr>
      </p:pic>
      <p:pic>
        <p:nvPicPr>
          <p:cNvPr id="24588" name="Picture 12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5257800"/>
            <a:ext cx="3276600" cy="619125"/>
          </a:xfrm>
          <a:prstGeom prst="rect">
            <a:avLst/>
          </a:prstGeom>
          <a:noFill/>
        </p:spPr>
      </p:pic>
      <p:pic>
        <p:nvPicPr>
          <p:cNvPr id="24587" name="Picture 11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5867400"/>
            <a:ext cx="3228975" cy="619125"/>
          </a:xfrm>
          <a:prstGeom prst="rect">
            <a:avLst/>
          </a:prstGeom>
          <a:noFill/>
        </p:spPr>
      </p:pic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0" y="1695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3931</TotalTime>
  <Words>531</Words>
  <Application>Microsoft Office PowerPoint</Application>
  <PresentationFormat>On-screen Show (4:3)</PresentationFormat>
  <Paragraphs>172</Paragraphs>
  <Slides>42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Default Design</vt:lpstr>
      <vt:lpstr>Transformacije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Hough transformacija</vt:lpstr>
      <vt:lpstr>Aproksimacije</vt:lpstr>
      <vt:lpstr>Aproksimacije</vt:lpstr>
      <vt:lpstr>Aproksimacije</vt:lpstr>
      <vt:lpstr>Aproksimacije</vt:lpstr>
      <vt:lpstr>Aproksimacije</vt:lpstr>
      <vt:lpstr>Aproksimacije</vt:lpstr>
      <vt:lpstr>Aproksimacije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none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Primene različitih vrsta aproksimacija funkcija</dc:title>
  <dc:creator>djordje</dc:creator>
  <cp:lastModifiedBy>djordje</cp:lastModifiedBy>
  <cp:revision>260</cp:revision>
  <dcterms:created xsi:type="dcterms:W3CDTF">2005-12-27T21:54:02Z</dcterms:created>
  <dcterms:modified xsi:type="dcterms:W3CDTF">2015-10-20T08:14:27Z</dcterms:modified>
</cp:coreProperties>
</file>